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56" r:id="rId3"/>
    <p:sldId id="424" r:id="rId4"/>
    <p:sldId id="430" r:id="rId5"/>
    <p:sldId id="431" r:id="rId6"/>
    <p:sldId id="263" r:id="rId7"/>
    <p:sldId id="415" r:id="rId8"/>
    <p:sldId id="432" r:id="rId9"/>
    <p:sldId id="433" r:id="rId10"/>
    <p:sldId id="43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D25586E-7446-4A53-88A5-A2A624E23C45}">
          <p14:sldIdLst>
            <p14:sldId id="279"/>
            <p14:sldId id="256"/>
            <p14:sldId id="424"/>
            <p14:sldId id="430"/>
            <p14:sldId id="431"/>
          </p14:sldIdLst>
        </p14:section>
        <p14:section name="未命名的章節" id="{7EE632F5-DC28-4D16-8E54-04D5F9E33DB9}">
          <p14:sldIdLst>
            <p14:sldId id="263"/>
            <p14:sldId id="415"/>
            <p14:sldId id="432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DA"/>
    <a:srgbClr val="A162D0"/>
    <a:srgbClr val="9B20B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86460-A892-4BDE-AEB7-9C9F2AF2C2D4}" v="5" dt="2021-01-28T03:59:2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5161" autoAdjust="0"/>
  </p:normalViewPr>
  <p:slideViewPr>
    <p:cSldViewPr snapToGrid="0">
      <p:cViewPr varScale="1">
        <p:scale>
          <a:sx n="49" d="100"/>
          <a:sy n="49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我國傳統文化一直重視勤勞美德，教師</a:t>
            </a:r>
            <a:r>
              <a:rPr lang="zh-TW" altLang="en-US" u="none" dirty="0" smtClean="0"/>
              <a:t>可以用上述的故事引導學生了解古人有堅定的目標，不怕辛勞，</a:t>
            </a:r>
            <a:r>
              <a:rPr lang="zh-TW" altLang="en-US" sz="1200" u="none" dirty="0" smtClean="0"/>
              <a:t>朱買臣和李密</a:t>
            </a:r>
            <a:r>
              <a:rPr lang="zh-TW" altLang="en-US" u="none" dirty="0" smtClean="0"/>
              <a:t>在維持生計之餘不忘努力學習，</a:t>
            </a:r>
            <a:r>
              <a:rPr lang="zh-TW" altLang="en-US" sz="1200" u="none" dirty="0" smtClean="0"/>
              <a:t>陶侃</a:t>
            </a:r>
            <a:r>
              <a:rPr lang="zh-TW" altLang="en-US" u="none" dirty="0" smtClean="0"/>
              <a:t>努力藉勞動鍛鍊意志，都是我們勤勞的典範。教師可鼓勵學生為家人貢獻自己的力量，成為勤奮向上的人</a:t>
            </a:r>
            <a:endParaRPr lang="en-US" altLang="zh-TW" u="none" dirty="0" smtClean="0"/>
          </a:p>
          <a:p>
            <a:endParaRPr lang="zh-HK" alt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730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引起動機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活動旨在引起學生的學習興趣，並思考家人每天為自己的付出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https://www.freepik.com/free-vector/flat-children-back-school-collection_4943635.htm#query=uniform&amp;position=11&amp;from_view=search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15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教師引導學生從自己的能力出發，思考可以幫忙和付出的地方。如一、二年級的學生可以自己穿好校服、執拾上學用品、自動自覺做好功課和溫習。三年級可以幫手洗菜、摺衣服、掃地等。</a:t>
            </a:r>
            <a:endParaRPr lang="en-US" altLang="zh-TW" dirty="0" smtClean="0"/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鼓勵學生要透過生活將所學付諸行動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主動幫助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不計較付出、不怕辛勞，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主動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承擔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家庭責任。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203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&lt;a </a:t>
            </a:r>
            <a:r>
              <a:rPr lang="en-US" altLang="zh-HK" dirty="0" err="1" smtClean="0"/>
              <a:t>href</a:t>
            </a:r>
            <a:r>
              <a:rPr lang="en-US" altLang="zh-HK" dirty="0" smtClean="0"/>
              <a:t>="https://www.freepik.com/vectors/kids-cleaning"&gt;Kids cleaning vector created by </a:t>
            </a:r>
            <a:r>
              <a:rPr lang="en-US" altLang="zh-HK" dirty="0" err="1" smtClean="0"/>
              <a:t>macrovector</a:t>
            </a:r>
            <a:r>
              <a:rPr lang="en-US" altLang="zh-HK" dirty="0" smtClean="0"/>
              <a:t> - www.freepik.com&lt;/a&gt;</a:t>
            </a:r>
          </a:p>
          <a:p>
            <a:endParaRPr lang="en-US" altLang="zh-HK" dirty="0" smtClean="0"/>
          </a:p>
          <a:p>
            <a:r>
              <a:rPr lang="zh-TW" altLang="en-US" u="none" dirty="0" smtClean="0"/>
              <a:t>學生</a:t>
            </a:r>
            <a:r>
              <a:rPr lang="en-US" altLang="zh-TW" u="none" dirty="0" smtClean="0"/>
              <a:t>3-4</a:t>
            </a:r>
            <a:r>
              <a:rPr lang="zh-TW" altLang="en-US" u="none" dirty="0" smtClean="0"/>
              <a:t>人一組，進行分享</a:t>
            </a:r>
            <a:r>
              <a:rPr lang="zh-TW" altLang="en-US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none" dirty="0" smtClean="0"/>
              <a:t>教師宜對有自我照顧的經驗的學生表示欣賞</a:t>
            </a:r>
            <a:r>
              <a:rPr lang="zh-TW" altLang="en-US" sz="1200" u="none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，並鼓勵學生分享有關克服自我照顧困難</a:t>
            </a:r>
            <a:r>
              <a:rPr lang="zh-TW" altLang="en-US" sz="1200" u="none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200" u="none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1200" u="none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。如有學生認為自我照顧不是必須，教師可以提問引導學生思考日後會遇到的問題，以及對家人的負擔。教師宜</a:t>
            </a:r>
            <a:r>
              <a:rPr lang="zh-TW" altLang="en-US" sz="1200" u="none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鼓勵學生在安全情況下負起更多照顧自己的責任。</a:t>
            </a:r>
            <a:endParaRPr lang="zh-HK" altLang="en-US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383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528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教師可在</a:t>
            </a:r>
            <a:r>
              <a:rPr lang="zh-TW" altLang="en-US" u="none" dirty="0" smtClean="0"/>
              <a:t>一星期後，邀請學生分享自己照顧起居的情況</a:t>
            </a:r>
            <a:r>
              <a:rPr lang="zh-TW" altLang="en-US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none" dirty="0" smtClean="0"/>
              <a:t>教師亦可邀請家長參與，評估學生的表現，並鼓勵學生在家負起照顧自己的責任</a:t>
            </a:r>
            <a:r>
              <a:rPr lang="zh-TW" altLang="en-US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u="none" dirty="0" smtClean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F0B0B-89C7-7D44-BA4E-09BDC53A29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949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教師可請學生分析三個人物，有什麼相似的地方。然後請學生指出他們跟故事人物有哪些分別，及有什麼值得學習。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23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4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6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3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50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8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0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4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94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40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7/3/2022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7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413657" y="687074"/>
            <a:ext cx="801188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 smtClean="0">
                <a:solidFill>
                  <a:srgbClr val="00B0F0"/>
                </a:solidFill>
                <a:ea typeface="新細明體"/>
                <a:cs typeface="新細明體" panose="02020500000000000000" pitchFamily="18" charset="-120"/>
              </a:rPr>
              <a:t>  </a:t>
            </a:r>
            <a:r>
              <a:rPr lang="zh-TW" altLang="zh-HK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</a:t>
            </a:r>
            <a:r>
              <a:rPr lang="zh-TW" altLang="zh-HK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事件事例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HK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「我會照顧自己」</a:t>
            </a:r>
            <a:endParaRPr lang="en-HK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50000"/>
              </a:lnSpc>
            </a:pPr>
            <a:endParaRPr lang="en-HK" altLang="zh-HK" sz="4000" b="1" dirty="0">
              <a:solidFill>
                <a:srgbClr val="00B0F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724606" y="3787297"/>
            <a:ext cx="4279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2022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516412" y="3537481"/>
            <a:ext cx="2238703" cy="22492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36" y="3787297"/>
            <a:ext cx="1728457" cy="18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9022" y="458563"/>
            <a:ext cx="3002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1019050" y="1994315"/>
            <a:ext cx="7671313" cy="24993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algn="just" hangingPunct="0">
              <a:lnSpc>
                <a:spcPct val="100000"/>
              </a:lnSpc>
              <a:spcAft>
                <a:spcPts val="600"/>
              </a:spcAft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從這些故事，我國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傳統文化一直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重視甚麼美德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algn="just" hangingPunct="0">
              <a:lnSpc>
                <a:spcPct val="100000"/>
              </a:lnSpc>
              <a:spcAft>
                <a:spcPts val="600"/>
              </a:spcAft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你在日常生活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可如何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這種美德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11" y="158440"/>
            <a:ext cx="1728457" cy="18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16941"/>
              </p:ext>
            </p:extLst>
          </p:nvPr>
        </p:nvGraphicFramePr>
        <p:xfrm>
          <a:off x="563785" y="1051429"/>
          <a:ext cx="8039007" cy="4424048"/>
        </p:xfrm>
        <a:graphic>
          <a:graphicData uri="http://schemas.openxmlformats.org/drawingml/2006/table">
            <a:tbl>
              <a:tblPr/>
              <a:tblGrid>
                <a:gridCol w="177763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6137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通過活動及討論，讓學生明白自我照顧的意義和體諒家人的辛勞，並樂意從起居生活中實踐。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培養學生自律和負責任的態度。</a:t>
                      </a:r>
                      <a:endParaRPr lang="en-US" altLang="zh-TW" sz="2400" b="0" kern="1200" spc="10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教導學生盡力履行家庭的責任，為家人服務，成為一個勤勞的學生。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責任感、勤勞、自律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34" y="6069388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err="1">
                <a:solidFill>
                  <a:schemeClr val="bg1"/>
                </a:solidFill>
              </a:rPr>
              <a:t>Image:Freepik.com</a:t>
            </a:r>
            <a:endParaRPr lang="zh-HK" altLang="en-US" sz="105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AD14E6DB-5A14-4216-9D56-4BF132BC5328}"/>
              </a:ext>
            </a:extLst>
          </p:cNvPr>
          <p:cNvSpPr txBox="1">
            <a:spLocks/>
          </p:cNvSpPr>
          <p:nvPr/>
        </p:nvSpPr>
        <p:spPr>
          <a:xfrm>
            <a:off x="516641" y="751713"/>
            <a:ext cx="7667398" cy="8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小統計</a:t>
            </a:r>
            <a:endParaRPr lang="zh-HK" altLang="en-US" sz="36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83" y="6373981"/>
            <a:ext cx="19284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smtClean="0"/>
              <a:t>Image: www. freepik.com</a:t>
            </a:r>
            <a:endParaRPr lang="zh-HK" altLang="en-US" sz="105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799821"/>
            <a:ext cx="1758527" cy="180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r="16030"/>
          <a:stretch/>
        </p:blipFill>
        <p:spPr>
          <a:xfrm>
            <a:off x="2120798" y="5202755"/>
            <a:ext cx="1462661" cy="119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20000" t="20591" r="63919" b="59055"/>
          <a:stretch/>
        </p:blipFill>
        <p:spPr>
          <a:xfrm>
            <a:off x="143005" y="2513959"/>
            <a:ext cx="2545491" cy="181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226404" y="1561973"/>
            <a:ext cx="856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以下日常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起居自我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照顧的事項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，哪些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是你自己完成的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76617" y="5597337"/>
            <a:ext cx="18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綁鞋帶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53296" y="3290764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按時起床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9807" y="5472451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收拾書包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/>
          <a:srcRect l="21892" t="57047" r="71013" b="22528"/>
          <a:stretch/>
        </p:blipFill>
        <p:spPr>
          <a:xfrm>
            <a:off x="7535310" y="2340512"/>
            <a:ext cx="1297459" cy="210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/>
          <p:cNvSpPr txBox="1"/>
          <p:nvPr/>
        </p:nvSpPr>
        <p:spPr>
          <a:xfrm>
            <a:off x="6659870" y="3390184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換衣服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/>
          <a:srcRect l="19004" t="58362" r="74915" b="26504"/>
          <a:stretch/>
        </p:blipFill>
        <p:spPr>
          <a:xfrm>
            <a:off x="4532890" y="2272875"/>
            <a:ext cx="1181101" cy="1653543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509040" y="4039560"/>
            <a:ext cx="17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打掃家居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7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56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情境討論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32" y="1550649"/>
            <a:ext cx="7994220" cy="2615746"/>
          </a:xfrm>
        </p:spPr>
        <p:txBody>
          <a:bodyPr/>
          <a:lstStyle/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的外婆病倒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了。爸爸和媽媽除了工作外，這星期都要輪流到外婆家照料她，每天上午很早就出門，晚上又趕回家準備晚飯及料理家務 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如果你是小明，你會怎樣做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2" y="4166395"/>
            <a:ext cx="1709119" cy="205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11" y="6373981"/>
            <a:ext cx="18699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/>
              <a:t>Image</a:t>
            </a:r>
            <a:r>
              <a:rPr lang="en-US" altLang="zh-HK" sz="1050" dirty="0" smtClean="0"/>
              <a:t>: www. freepik.com</a:t>
            </a:r>
            <a:endParaRPr lang="zh-HK" altLang="en-US" sz="10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264" y="4145944"/>
            <a:ext cx="2163788" cy="17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11087" t="33060" r="54130" b="19404"/>
          <a:stretch/>
        </p:blipFill>
        <p:spPr>
          <a:xfrm>
            <a:off x="3511465" y="4981058"/>
            <a:ext cx="1977081" cy="151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02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4134" y="417922"/>
            <a:ext cx="80789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經驗分享</a:t>
            </a:r>
            <a:endParaRPr lang="en-US" altLang="zh-TW" sz="36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/>
          </a:p>
          <a:p>
            <a:endParaRPr lang="en-US" altLang="zh-HK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你有照顧自己的經驗嗎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是怎樣的經驗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在照顧自己時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你曾遇到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困難嗎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認為學懂照顧自己是否必須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在未來的一星期，你最希望負責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什麼新的生活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／家務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4" y="4735821"/>
            <a:ext cx="1389379" cy="18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25" y="4986675"/>
            <a:ext cx="1193121" cy="170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2" y="4260915"/>
            <a:ext cx="1235305" cy="146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293" y="4182629"/>
            <a:ext cx="1487064" cy="147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249" y="4735821"/>
            <a:ext cx="1335402" cy="16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4415" y="0"/>
            <a:ext cx="1969585" cy="128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293" y="6520629"/>
            <a:ext cx="27425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smtClean="0"/>
              <a:t>Image: Designed </a:t>
            </a:r>
            <a:r>
              <a:rPr lang="en-US" altLang="zh-HK" sz="1050" dirty="0"/>
              <a:t>by </a:t>
            </a:r>
            <a:r>
              <a:rPr lang="en-US" altLang="zh-HK" sz="1050" dirty="0" err="1"/>
              <a:t>macrovector</a:t>
            </a:r>
            <a:r>
              <a:rPr lang="en-US" altLang="zh-HK" sz="1050" dirty="0"/>
              <a:t> / </a:t>
            </a:r>
            <a:r>
              <a:rPr lang="en-US" altLang="zh-HK" sz="1050" dirty="0" err="1"/>
              <a:t>Freepik</a:t>
            </a:r>
            <a:endParaRPr lang="zh-HK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375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78" y="305554"/>
            <a:ext cx="2383970" cy="912898"/>
          </a:xfrm>
        </p:spPr>
        <p:txBody>
          <a:bodyPr anchor="ctr">
            <a:normAutofit/>
          </a:bodyPr>
          <a:lstStyle/>
          <a:p>
            <a:r>
              <a:rPr lang="zh-TW" altLang="en-US" sz="4800" b="1" dirty="0">
                <a:solidFill>
                  <a:srgbClr val="00B0F0"/>
                </a:solidFill>
                <a:latin typeface="+mn-lt"/>
                <a:ea typeface="+mn-ea"/>
              </a:rPr>
              <a:t>　</a:t>
            </a:r>
            <a:r>
              <a:rPr lang="zh-TW" altLang="en-US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總結</a:t>
            </a:r>
            <a:endParaRPr lang="zh-HK" altLang="en-US" sz="28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523F59-53DA-4531-A54E-947117A6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25" y="1128617"/>
            <a:ext cx="8011075" cy="5037405"/>
          </a:xfrm>
        </p:spPr>
        <p:txBody>
          <a:bodyPr anchor="ctr">
            <a:noAutofit/>
          </a:bodyPr>
          <a:lstStyle/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當我們日漸長大，有自我照顧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力時，照顧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自己是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我們的責任。同學應努力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自己能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力所及的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事情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學會照顧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r>
              <a:rPr lang="zh-TW" altLang="en-US" sz="28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此外，作為家裏的一分子，我們應感謝家人辛勞</a:t>
            </a:r>
            <a:r>
              <a:rPr lang="zh-TW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付出。為了減輕家人的負擔，我們除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負起照顧自己的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責任之外，亦需主動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家務</a:t>
            </a:r>
            <a:r>
              <a:rPr lang="zh-TW" altLang="en-US" sz="28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9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32558"/>
            <a:ext cx="9026047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2" indent="-174625" hangingPunct="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en-US" sz="28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就「照顧自己」訂定目標並付諸行動，並在完成後進行反思。</a:t>
            </a:r>
            <a:endParaRPr lang="zh-TW" altLang="en-US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560942" y="197027"/>
            <a:ext cx="3424335" cy="53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TW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我的行動承諾</a:t>
            </a:r>
            <a:endParaRPr lang="zh-HK" altLang="en-US" sz="32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152" t="24661" r="35192" b="7301"/>
          <a:stretch/>
        </p:blipFill>
        <p:spPr>
          <a:xfrm rot="21170218">
            <a:off x="808091" y="2157755"/>
            <a:ext cx="6354372" cy="40093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344" y="1760190"/>
            <a:ext cx="1124008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3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706" y="6873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負薪掛</a:t>
            </a:r>
            <a:r>
              <a:rPr lang="zh-TW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057" y="1637508"/>
            <a:ext cx="8157998" cy="38013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漢朝時候的朱買臣，小時候，家裡很窮。為了維持生活，他每天都得上山砍柴，沒有時間讀書。但是他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好學不倦，不怕辛勞，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常常揹著柴一邊走，一邊看書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。憑着他勤勞的精神，後來終於有所成就。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隋朝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有一個叫李密的人，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小時候為了生活，給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人家放牛。每天出去都要帶幾本書掛在牛角上，趁牛吃草的時候，他就坐在草地上用心讀書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他邊勞動邊讀書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，一點都不畏辛苦。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52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9665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</a:t>
            </a:r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陶侃搬</a:t>
            </a:r>
            <a:r>
              <a:rPr lang="zh-HK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磚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628650" y="1331638"/>
            <a:ext cx="7886700" cy="4005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侃曾經遭人陷害被貶到現在的廣州做官。在那裡，每天只要有空閒時間，他就把一百多塊磚搬到書房去，傍晚時再搬回去。有人感到奇怪，就問他爲什麼這樣做？他回答說：「我現在過著安逸舒適的生活，不這樣做以後再打仗的話就不能勝任了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晉明帝即位後，陶侃重新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掌戰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平定戰事，位極人臣。</a:t>
            </a:r>
            <a:endParaRPr lang="en-US" altLang="zh-CN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當時東晉人的平均壽命不到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四十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歲，而陶侃被重新委以重任的時候已經超過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六十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沒有好身體，機會來了也抓不住。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陶侃來說搬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磚既可以鍛鍊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身體，更重要的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是，可以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鍛鍊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毅力和意志。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8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1052</Words>
  <Application>Microsoft Office PowerPoint</Application>
  <PresentationFormat>如螢幕大小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(二) 情境討論</vt:lpstr>
      <vt:lpstr>PowerPoint 簡報</vt:lpstr>
      <vt:lpstr>　總結</vt:lpstr>
      <vt:lpstr>PowerPoint 簡報</vt:lpstr>
      <vt:lpstr>(五)延伸閱讀: 負薪掛角  </vt:lpstr>
      <vt:lpstr>(五)延伸閱讀: 陶侃搬磚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180</cp:revision>
  <cp:lastPrinted>2022-03-07T07:45:11Z</cp:lastPrinted>
  <dcterms:created xsi:type="dcterms:W3CDTF">2021-01-14T06:14:34Z</dcterms:created>
  <dcterms:modified xsi:type="dcterms:W3CDTF">2022-03-07T07:51:47Z</dcterms:modified>
</cp:coreProperties>
</file>